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2" r:id="rId3"/>
    <p:sldId id="315" r:id="rId4"/>
    <p:sldId id="357" r:id="rId5"/>
    <p:sldId id="356" r:id="rId6"/>
    <p:sldId id="355" r:id="rId7"/>
    <p:sldId id="354" r:id="rId8"/>
    <p:sldId id="258" r:id="rId9"/>
    <p:sldId id="353" r:id="rId10"/>
    <p:sldId id="324" r:id="rId11"/>
    <p:sldId id="343" r:id="rId12"/>
    <p:sldId id="344" r:id="rId13"/>
    <p:sldId id="345" r:id="rId14"/>
    <p:sldId id="346" r:id="rId15"/>
    <p:sldId id="352" r:id="rId16"/>
    <p:sldId id="351" r:id="rId17"/>
    <p:sldId id="347" r:id="rId18"/>
    <p:sldId id="348" r:id="rId19"/>
    <p:sldId id="349" r:id="rId20"/>
    <p:sldId id="350" r:id="rId21"/>
    <p:sldId id="317" r:id="rId22"/>
    <p:sldId id="263" r:id="rId23"/>
    <p:sldId id="297" r:id="rId24"/>
    <p:sldId id="296" r:id="rId25"/>
    <p:sldId id="299" r:id="rId26"/>
    <p:sldId id="35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FFCC"/>
    <a:srgbClr val="FFFFCC"/>
    <a:srgbClr val="A1FD81"/>
    <a:srgbClr val="EBFC82"/>
    <a:srgbClr val="00CC99"/>
    <a:srgbClr val="CC0066"/>
    <a:srgbClr val="990000"/>
    <a:srgbClr val="0000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5" autoAdjust="0"/>
    <p:restoredTop sz="94737" autoAdjust="0"/>
  </p:normalViewPr>
  <p:slideViewPr>
    <p:cSldViewPr>
      <p:cViewPr>
        <p:scale>
          <a:sx n="134" d="100"/>
          <a:sy n="134" d="100"/>
        </p:scale>
        <p:origin x="-240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97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6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96</c:v>
                </c:pt>
                <c:pt idx="1">
                  <c:v>99</c:v>
                </c:pt>
                <c:pt idx="2">
                  <c:v>100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7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Лист1!$H$2:$H$4</c:f>
              <c:numCache>
                <c:formatCode>General</c:formatCode>
                <c:ptCount val="3"/>
                <c:pt idx="0">
                  <c:v>93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8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Лист1!$I$2:$I$4</c:f>
              <c:numCache>
                <c:formatCode>General</c:formatCode>
                <c:ptCount val="3"/>
                <c:pt idx="0">
                  <c:v>99</c:v>
                </c:pt>
                <c:pt idx="1">
                  <c:v>87</c:v>
                </c:pt>
                <c:pt idx="2">
                  <c:v>100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9 класс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2019-2020 учебный год</c:v>
                </c:pt>
                <c:pt idx="1">
                  <c:v>2020-2021 учебный год</c:v>
                </c:pt>
                <c:pt idx="2">
                  <c:v>I полугодие 2021 - 2022 учебного года</c:v>
                </c:pt>
              </c:strCache>
            </c:strRef>
          </c:cat>
          <c:val>
            <c:numRef>
              <c:f>Лист1!$J$2:$J$4</c:f>
              <c:numCache>
                <c:formatCode>General</c:formatCode>
                <c:ptCount val="3"/>
                <c:pt idx="0">
                  <c:v>87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108736"/>
        <c:axId val="35110272"/>
        <c:axId val="0"/>
      </c:bar3DChart>
      <c:catAx>
        <c:axId val="35108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35110272"/>
        <c:crosses val="autoZero"/>
        <c:auto val="1"/>
        <c:lblAlgn val="ctr"/>
        <c:lblOffset val="100"/>
        <c:noMultiLvlLbl val="0"/>
      </c:catAx>
      <c:valAx>
        <c:axId val="3511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108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A1FD81"/>
        </a:solidFill>
      </c:spPr>
    </c:floor>
    <c:sideWall>
      <c:thickness val="0"/>
      <c:spPr>
        <a:solidFill>
          <a:srgbClr val="A1FD81"/>
        </a:solidFill>
      </c:spPr>
    </c:sideWall>
    <c:backWall>
      <c:thickness val="0"/>
      <c:spPr>
        <a:solidFill>
          <a:srgbClr val="A1FD81"/>
        </a:solidFill>
      </c:spPr>
    </c:backWall>
    <c:plotArea>
      <c:layout/>
      <c:bar3DChart>
        <c:barDir val="col"/>
        <c:grouping val="cluster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2020-2021 учебный год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CC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CC99"/>
              </a:solidFill>
            </c:spPr>
          </c:dPt>
          <c:dLbls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родительская доплата</c:v>
                </c:pt>
                <c:pt idx="1">
                  <c:v>бесплатное питание </c:v>
                </c:pt>
                <c:pt idx="2">
                  <c:v>охват двухразовым горячим питанием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471168"/>
        <c:axId val="36472704"/>
        <c:axId val="0"/>
      </c:bar3DChart>
      <c:catAx>
        <c:axId val="36471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36472704"/>
        <c:crosses val="autoZero"/>
        <c:auto val="1"/>
        <c:lblAlgn val="ctr"/>
        <c:lblOffset val="100"/>
        <c:noMultiLvlLbl val="0"/>
      </c:catAx>
      <c:valAx>
        <c:axId val="364727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6471168"/>
        <c:crosses val="autoZero"/>
        <c:crossBetween val="between"/>
      </c:valAx>
    </c:plotArea>
    <c:plotVisOnly val="1"/>
    <c:dispBlanksAs val="gap"/>
    <c:showDLblsOverMax val="0"/>
  </c:chart>
  <c:spPr>
    <a:solidFill>
      <a:srgbClr val="EBFC82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503" b="1" i="0" u="none" strike="noStrike" baseline="0">
                <a:solidFill>
                  <a:srgbClr val="993300"/>
                </a:solidFill>
                <a:latin typeface="Arial"/>
                <a:ea typeface="Arial"/>
                <a:cs typeface="Arial"/>
              </a:defRPr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Считаете ли ВЫ, что питание в школе обязательно?</a:t>
            </a:r>
          </a:p>
        </c:rich>
      </c:tx>
      <c:layout>
        <c:manualLayout>
          <c:xMode val="edge"/>
          <c:yMode val="edge"/>
          <c:x val="8.2446810523555819E-2"/>
          <c:y val="0"/>
        </c:manualLayout>
      </c:layout>
      <c:overlay val="0"/>
      <c:spPr>
        <a:noFill/>
        <a:ln w="63581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090628218331931E-3"/>
          <c:y val="0.25195618153364702"/>
          <c:w val="0.97425334706488165"/>
          <c:h val="0.5868544600938976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91BFED"/>
            </a:solidFill>
            <a:ln w="18209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22"/>
          <c:dLbls>
            <c:dLbl>
              <c:idx val="0"/>
              <c:layout>
                <c:manualLayout>
                  <c:x val="-0.36724607127668885"/>
                  <c:y val="-0.391375076917974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8.5890378678115567E-2"/>
                  <c:y val="9.402003846028296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spPr>
              <a:noFill/>
              <a:ln w="63581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0.92</c:v>
                </c:pt>
                <c:pt idx="1">
                  <c:v>8.0000000000000029E-2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81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58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017" b="1" i="0" u="none" strike="noStrike" baseline="0">
                <a:solidFill>
                  <a:schemeClr val="bg1">
                    <a:lumMod val="25000"/>
                  </a:schemeClr>
                </a:solidFill>
                <a:latin typeface="Arial"/>
                <a:ea typeface="Arial"/>
                <a:cs typeface="Arial"/>
              </a:defRPr>
            </a:pPr>
            <a:r>
              <a:rPr lang="ru-RU" sz="3017" baseline="0">
                <a:solidFill>
                  <a:schemeClr val="bg1">
                    <a:lumMod val="25000"/>
                  </a:schemeClr>
                </a:solidFill>
              </a:rPr>
              <a:t>Удовлетворяет ли Вас ежедневное меню?</a:t>
            </a:r>
          </a:p>
        </c:rich>
      </c:tx>
      <c:layout>
        <c:manualLayout>
          <c:xMode val="edge"/>
          <c:yMode val="edge"/>
          <c:x val="0.20845062421307634"/>
          <c:y val="0"/>
        </c:manualLayout>
      </c:layout>
      <c:overlay val="0"/>
      <c:spPr>
        <a:noFill/>
        <a:ln w="54774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65079365079361E-2"/>
          <c:y val="0.37170263788969066"/>
          <c:w val="0.84285714285714286"/>
          <c:h val="0.5035971223021575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5582">
              <a:solidFill>
                <a:schemeClr val="tx1"/>
              </a:solidFill>
              <a:prstDash val="solid"/>
            </a:ln>
          </c:spPr>
          <c:explosion val="25"/>
          <c:dPt>
            <c:idx val="1"/>
            <c:bubble3D val="0"/>
            <c:spPr>
              <a:solidFill>
                <a:schemeClr val="accent2"/>
              </a:solidFill>
              <a:ln w="15582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4188628888132629"/>
                  <c:y val="-0.30777647694930477"/>
                </c:manualLayout>
              </c:layout>
              <c:spPr>
                <a:noFill/>
                <a:ln w="54774">
                  <a:noFill/>
                </a:ln>
              </c:spPr>
              <c:txPr>
                <a:bodyPr/>
                <a:lstStyle/>
                <a:p>
                  <a:pPr>
                    <a:defRPr sz="2340" b="1" i="0" u="none" strike="noStrike" baseline="0">
                      <a:solidFill>
                        <a:schemeClr val="accent5">
                          <a:lumMod val="10000"/>
                        </a:schemeClr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4.9660267890654024E-2"/>
                  <c:y val="0.13253745192542826"/>
                </c:manualLayout>
              </c:layout>
              <c:tx>
                <c:rich>
                  <a:bodyPr/>
                  <a:lstStyle/>
                  <a:p>
                    <a:r>
                      <a:rPr lang="ru-RU" sz="2400" baseline="0" dirty="0"/>
                      <a:t>Нет
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spPr>
              <a:noFill/>
              <a:ln w="54774">
                <a:noFill/>
              </a:ln>
            </c:spPr>
            <c:txPr>
              <a:bodyPr/>
              <a:lstStyle/>
              <a:p>
                <a:pPr>
                  <a:defRPr sz="3017" b="1" i="0" u="none" strike="noStrike" baseline="0">
                    <a:solidFill>
                      <a:schemeClr val="accent5">
                        <a:lumMod val="10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21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30" b="1" i="0" u="none" strike="noStrike" baseline="0">
                <a:solidFill>
                  <a:schemeClr val="bg1">
                    <a:lumMod val="25000"/>
                  </a:schemeClr>
                </a:solidFill>
                <a:latin typeface="Arial"/>
                <a:ea typeface="Arial"/>
                <a:cs typeface="Arial"/>
              </a:defRPr>
            </a:pPr>
            <a:r>
              <a:rPr lang="ru-RU" sz="3630" baseline="0" dirty="0">
                <a:solidFill>
                  <a:schemeClr val="bg1">
                    <a:lumMod val="25000"/>
                  </a:schemeClr>
                </a:solidFill>
              </a:rPr>
              <a:t>Какой вид питание Вы предпочитаете?</a:t>
            </a:r>
          </a:p>
        </c:rich>
      </c:tx>
      <c:layout>
        <c:manualLayout>
          <c:xMode val="edge"/>
          <c:yMode val="edge"/>
          <c:x val="0.19523822789581069"/>
          <c:y val="2.3923351044534063E-2"/>
        </c:manualLayout>
      </c:layout>
      <c:overlay val="0"/>
      <c:spPr>
        <a:noFill/>
        <a:ln w="57660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9203986507262197"/>
          <c:w val="1"/>
          <c:h val="0.672075039069625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5489">
              <a:solidFill>
                <a:schemeClr val="tx1"/>
              </a:solidFill>
              <a:prstDash val="solid"/>
            </a:ln>
          </c:spPr>
          <c:explosion val="20"/>
          <c:dPt>
            <c:idx val="1"/>
            <c:bubble3D val="0"/>
            <c:spPr>
              <a:solidFill>
                <a:schemeClr val="accent2"/>
              </a:solidFill>
              <a:ln w="15489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5489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6310600190694738"/>
                  <c:y val="9.6302310119027845E-2"/>
                </c:manualLayout>
              </c:layout>
              <c:tx>
                <c:rich>
                  <a:bodyPr/>
                  <a:lstStyle/>
                  <a:p>
                    <a:pPr>
                      <a:defRPr sz="2270" b="0" i="0" u="none" strike="noStrike" baseline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800" b="1" dirty="0"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Горячий завтрак
12%</a:t>
                    </a:r>
                  </a:p>
                </c:rich>
              </c:tx>
              <c:spPr>
                <a:noFill/>
                <a:ln w="5766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211576846307524E-2"/>
                  <c:y val="1.1094266561706118E-2"/>
                </c:manualLayout>
              </c:layout>
              <c:tx>
                <c:rich>
                  <a:bodyPr/>
                  <a:lstStyle/>
                  <a:p>
                    <a:pPr>
                      <a:defRPr sz="2270" b="0" i="0" u="none" strike="noStrike" baseline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800" b="1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Обед</a:t>
                    </a:r>
                    <a:r>
                      <a:rPr lang="ru-RU" sz="1800" b="1" dirty="0"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8%</a:t>
                    </a:r>
                  </a:p>
                </c:rich>
              </c:tx>
              <c:spPr>
                <a:noFill/>
                <a:ln w="5766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836058264049325"/>
                  <c:y val="-0.30068219767442811"/>
                </c:manualLayout>
              </c:layout>
              <c:tx>
                <c:rich>
                  <a:bodyPr/>
                  <a:lstStyle/>
                  <a:p>
                    <a:pPr>
                      <a:defRPr sz="2725" b="0" i="0" u="none" strike="noStrike" baseline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800" b="1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Горячий</a:t>
                    </a:r>
                    <a:r>
                      <a:rPr lang="ru-RU" sz="1800" b="1" baseline="0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завтрак и о</a:t>
                    </a:r>
                    <a:r>
                      <a:rPr lang="ru-RU" sz="1800" b="1" dirty="0" smtClean="0"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бед</a:t>
                    </a:r>
                    <a:r>
                      <a:rPr lang="ru-RU" sz="1800" b="1" dirty="0"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80%</a:t>
                    </a:r>
                  </a:p>
                </c:rich>
              </c:tx>
              <c:spPr>
                <a:noFill/>
                <a:ln w="5766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57660">
                <a:noFill/>
              </a:ln>
            </c:spPr>
            <c:txPr>
              <a:bodyPr/>
              <a:lstStyle/>
              <a:p>
                <a:pPr>
                  <a:defRPr sz="2725" b="0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Sheet1!$B$1:$D$1</c:f>
              <c:strCache>
                <c:ptCount val="3"/>
                <c:pt idx="0">
                  <c:v>Горячий завтрак</c:v>
                </c:pt>
                <c:pt idx="1">
                  <c:v>Обед</c:v>
                </c:pt>
                <c:pt idx="2">
                  <c:v>Горячий завтрак и обед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0.12</c:v>
                </c:pt>
                <c:pt idx="1">
                  <c:v>0.08</c:v>
                </c:pt>
                <c:pt idx="2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1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766" b="1" i="0" u="none" strike="noStrike" baseline="0">
                <a:solidFill>
                  <a:srgbClr val="993300"/>
                </a:solidFill>
                <a:latin typeface="Arial"/>
                <a:ea typeface="Arial"/>
                <a:cs typeface="Arial"/>
              </a:defRPr>
            </a:pPr>
            <a:r>
              <a:rPr lang="ru-RU" sz="18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Вы хотели изменить в школьном питании?</a:t>
            </a:r>
          </a:p>
        </c:rich>
      </c:tx>
      <c:layout>
        <c:manualLayout>
          <c:xMode val="edge"/>
          <c:yMode val="edge"/>
          <c:x val="8.5561573273684244E-2"/>
          <c:y val="2.9508221584661477E-2"/>
        </c:manualLayout>
      </c:layout>
      <c:overlay val="0"/>
      <c:spPr>
        <a:noFill/>
        <a:ln w="50204">
          <a:noFill/>
        </a:ln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2458010404022036"/>
          <c:w val="1"/>
          <c:h val="0.64321645124658755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9405">
              <a:solidFill>
                <a:schemeClr val="tx1"/>
              </a:solidFill>
              <a:prstDash val="solid"/>
            </a:ln>
          </c:spPr>
          <c:explosion val="5"/>
          <c:dPt>
            <c:idx val="1"/>
            <c:bubble3D val="0"/>
            <c:spPr>
              <a:solidFill>
                <a:schemeClr val="accent2"/>
              </a:solidFill>
              <a:ln w="940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940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0901359180035706"/>
                  <c:y val="3.5279865621668113E-2"/>
                </c:manualLayout>
              </c:layout>
              <c:tx>
                <c:rich>
                  <a:bodyPr/>
                  <a:lstStyle/>
                  <a:p>
                    <a:pPr algn="just">
                      <a:defRPr sz="1400" b="1" i="0" u="none" strike="noStrike" baseline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400" dirty="0">
                        <a:solidFill>
                          <a:schemeClr val="tx1"/>
                        </a:solidFill>
                      </a:rPr>
                      <a:t>Чтобы побольше давали </a:t>
                    </a:r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йогуртов</a:t>
                    </a:r>
                    <a:r>
                      <a:rPr lang="ru-RU" sz="1400" dirty="0">
                        <a:solidFill>
                          <a:schemeClr val="tx1"/>
                        </a:solidFill>
                      </a:rPr>
                      <a:t>
24%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50204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299755896154709"/>
                  <c:y val="-0.192958375063693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Чтобы чаще давали сосиски в тесте</a:t>
                    </a:r>
                    <a:r>
                      <a:rPr lang="ru-RU" sz="1400" dirty="0">
                        <a:solidFill>
                          <a:schemeClr val="tx1"/>
                        </a:solidFill>
                      </a:rPr>
                      <a:t>
56%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17930855100331702"/>
                  <c:y val="7.360875302004681E-2"/>
                </c:manualLayout>
              </c:layout>
              <c:tx>
                <c:rich>
                  <a:bodyPr/>
                  <a:lstStyle/>
                  <a:p>
                    <a:pPr algn="just">
                      <a:defRPr sz="1400" b="1" i="0" u="none" strike="noStrike" baseline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400" dirty="0">
                        <a:solidFill>
                          <a:schemeClr val="tx1"/>
                        </a:solidFill>
                      </a:rPr>
                      <a:t>Ничего
20 %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50204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50204">
                <a:noFill/>
              </a:ln>
            </c:spPr>
            <c:txPr>
              <a:bodyPr/>
              <a:lstStyle/>
              <a:p>
                <a:pPr algn="just">
                  <a:defRPr sz="14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Sheet1!$B$1:$D$1</c:f>
              <c:strCache>
                <c:ptCount val="3"/>
                <c:pt idx="0">
                  <c:v>Чтобы побольше давали фруктов, печенья, соков</c:v>
                </c:pt>
                <c:pt idx="1">
                  <c:v>Чтоб работал буфет</c:v>
                </c:pt>
                <c:pt idx="2">
                  <c:v>Ничего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0.24000000000000005</c:v>
                </c:pt>
                <c:pt idx="1">
                  <c:v>0.56000000000000005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9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607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F703-CCB0-4847-8280-23500F472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996A2-097E-43B8-8F6A-457B3CFC4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43750" y="274638"/>
            <a:ext cx="19240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56197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1358D-3E6C-4ECC-8C61-265A7CEC1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370013" y="301625"/>
            <a:ext cx="7313612" cy="56403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A5286-B908-465D-B5A0-0704A6FB0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21A8B-3507-4158-ACE0-054F15A27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86C76-BE27-41D4-86F4-D6B03B264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15296-A908-444D-9B69-E942A3B17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959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687E3-38D7-4604-BBAC-00F025CD6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52B2-55A6-4EFC-A1F2-CB2459DCCF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EB3-51BF-4E4C-897F-6958BADEB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75254-2C87-4093-AC4C-09FE0F6BB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87D2A-C452-495A-97E3-802FA342E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9E120-2AA6-4AF4-8D4A-C7FEA764B8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74638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00200"/>
            <a:ext cx="7696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140CE54-C91A-4196-8A11-B11407955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9" r:id="rId12"/>
    <p:sldLayoutId id="214748390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molon-school.ru/school/pitanie" TargetMode="External"/><Relationship Id="rId2" Type="http://schemas.openxmlformats.org/officeDocument/2006/relationships/hyperlink" Target="http://omolon-school.ru/foo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microsoft.com/office/2007/relationships/hdphoto" Target="../media/hdphoto3.wdp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19" y="455348"/>
            <a:ext cx="662940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967335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Муниципальный этап </a:t>
            </a:r>
            <a:r>
              <a:rPr lang="ru-RU" b="1" dirty="0"/>
              <a:t>Окружного </a:t>
            </a:r>
            <a:r>
              <a:rPr lang="ru-RU" b="1" dirty="0" smtClean="0"/>
              <a:t>конкурса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на лучшую организацию горячего питания </a:t>
            </a:r>
            <a:endParaRPr lang="ru-RU" b="1" dirty="0" smtClean="0"/>
          </a:p>
          <a:p>
            <a:pPr algn="ctr"/>
            <a:r>
              <a:rPr lang="ru-RU" b="1" dirty="0" smtClean="0"/>
              <a:t>обучающихся и воспитанников </a:t>
            </a:r>
          </a:p>
          <a:p>
            <a:pPr algn="ctr"/>
            <a:r>
              <a:rPr lang="ru-RU" b="1" dirty="0" smtClean="0"/>
              <a:t>Муниципального бюджетного общеобразовательного учреждения </a:t>
            </a:r>
            <a:r>
              <a:rPr lang="ru-RU" b="1" dirty="0"/>
              <a:t>«Школа- интернат основного общего образования </a:t>
            </a:r>
            <a:r>
              <a:rPr lang="ru-RU" b="1" dirty="0" err="1"/>
              <a:t>с.Омолон</a:t>
            </a:r>
            <a:r>
              <a:rPr lang="ru-RU" b="1" dirty="0"/>
              <a:t>  </a:t>
            </a:r>
            <a:r>
              <a:rPr lang="ru-RU" b="1" dirty="0" err="1"/>
              <a:t>Билибинского</a:t>
            </a:r>
            <a:r>
              <a:rPr lang="ru-RU" b="1" dirty="0"/>
              <a:t> муниципального района Чукотского автономного округа» </a:t>
            </a:r>
          </a:p>
        </p:txBody>
      </p:sp>
      <p:sp>
        <p:nvSpPr>
          <p:cNvPr id="5" name="Овал 4"/>
          <p:cNvSpPr/>
          <p:nvPr/>
        </p:nvSpPr>
        <p:spPr>
          <a:xfrm>
            <a:off x="36139" y="103178"/>
            <a:ext cx="2232248" cy="20665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9" y="260647"/>
            <a:ext cx="1855748" cy="17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6237312"/>
            <a:ext cx="1595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Омолон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2021 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www.hd.biz.tr/front/files/resimler/5a02a1470a3f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www.hd.biz.tr/front/files/resimler/5a02a1470a3f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993865"/>
              </p:ext>
            </p:extLst>
          </p:nvPr>
        </p:nvGraphicFramePr>
        <p:xfrm>
          <a:off x="1475656" y="1412776"/>
          <a:ext cx="3884162" cy="4592158"/>
        </p:xfrm>
        <a:graphic>
          <a:graphicData uri="http://schemas.openxmlformats.org/drawingml/2006/table">
            <a:tbl>
              <a:tblPr firstRow="1" firstCol="1" bandRow="1"/>
              <a:tblGrid>
                <a:gridCol w="264982"/>
                <a:gridCol w="371244"/>
                <a:gridCol w="515126"/>
                <a:gridCol w="757774"/>
                <a:gridCol w="990432"/>
                <a:gridCol w="984604"/>
              </a:tblGrid>
              <a:tr h="2252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ГОРЯЧИЙ ЗАВТРАК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06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время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Период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6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-10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четверть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532">
                <a:tc rowSpan="4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-10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2- 4 четверть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19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70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719">
                <a:tc rowSpan="5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-11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25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7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000" baseline="30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-12</a:t>
                      </a:r>
                      <a:r>
                        <a:rPr lang="ru-RU" sz="1000" baseline="30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четверть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706">
                <a:tc rowSpan="4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-12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2- 4 четверть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719">
                <a:tc rowSpan="5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-13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5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64" marR="6066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545756"/>
            <a:ext cx="6732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chemeClr val="accent5">
                    <a:lumMod val="25000"/>
                  </a:schemeClr>
                </a:solidFill>
              </a:rPr>
              <a:t>График питания </a:t>
            </a:r>
            <a:r>
              <a:rPr lang="ru-RU" b="1" u="sng" dirty="0" smtClean="0">
                <a:solidFill>
                  <a:schemeClr val="accent5">
                    <a:lumMod val="25000"/>
                  </a:schemeClr>
                </a:solidFill>
              </a:rPr>
              <a:t>учащихся</a:t>
            </a:r>
          </a:p>
          <a:p>
            <a:pPr algn="ctr"/>
            <a:r>
              <a:rPr lang="ru-RU" b="1" u="sng" dirty="0" smtClean="0">
                <a:solidFill>
                  <a:schemeClr val="accent5">
                    <a:lumMod val="25000"/>
                  </a:schemeClr>
                </a:solidFill>
              </a:rPr>
              <a:t> МБОУ «ШИ </a:t>
            </a:r>
            <a:r>
              <a:rPr lang="ru-RU" b="1" u="sng" dirty="0" err="1" smtClean="0">
                <a:solidFill>
                  <a:schemeClr val="accent5">
                    <a:lumMod val="25000"/>
                  </a:schemeClr>
                </a:solidFill>
              </a:rPr>
              <a:t>с.Омолон</a:t>
            </a:r>
            <a:r>
              <a:rPr lang="ru-RU" b="1" u="sng" dirty="0" smtClean="0">
                <a:solidFill>
                  <a:schemeClr val="accent5">
                    <a:lumMod val="25000"/>
                  </a:schemeClr>
                </a:solidFill>
              </a:rPr>
              <a:t>»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29"/>
            <a:ext cx="1749425" cy="62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4" y="5905"/>
            <a:ext cx="8744272" cy="922114"/>
          </a:xfrm>
        </p:spPr>
        <p:txBody>
          <a:bodyPr/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МБОУ «ШИ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разработана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утверждена программа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культуры здорового питания воспитанников и обучающихся. </a:t>
            </a:r>
          </a:p>
        </p:txBody>
      </p:sp>
      <p:pic>
        <p:nvPicPr>
          <p:cNvPr id="7171" name="Picture 3" descr="Y: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59"/>
            <a:ext cx="3306019" cy="4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571" y="764704"/>
            <a:ext cx="552636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методическим рекомендациям "Формирование культуры здорового питания обучающихся, воспитанников", разработанным Институтом возрастной физиологии PAO в рамках реализации мероприятия "Организационно-аналитическое сопровождение мероприятий приоритетного национального проекта "Образование" в Муниципальном бюджетном общеобразовательном учреждении «Школа- интернат основного общего образования </a:t>
            </a:r>
            <a:r>
              <a:rPr lang="ru-RU" sz="13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Билибинского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Чукотского автономного округа» была разработана программа по формированию культуры здорового питания.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564904"/>
            <a:ext cx="547260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способствующих укреплению здоровья, формированию навыков правильного питания, поиска новых форм обслуживания детей, увеличения охвата </a:t>
            </a:r>
            <a:r>
              <a:rPr lang="ru-RU" sz="13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обучащихся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горячим питанием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0186" y="3164681"/>
            <a:ext cx="56118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•Формировать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развивать представления детей и подростков о здоровье как одной из важнейших человеческих ценностей, формировать готовность заботиться и укреплять собственное здоровье;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•Формировать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школьников знания и навыков о правилах рационального питания, их роли в сохранении и укреплении здоровья, а также готовность соблюдать эти правила;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•Профилактика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поведенческих рисков здоровья, связанных </a:t>
            </a:r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нерациональным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детей и подростков;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•Информировать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подростков о народных традициях, связанных с питанием, расширять знания об истории и традициях питания своего народа, формировать чувства уважения к культуре своего народа и культуре и традициям других народов;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•Развивать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 и кругозор детей и подростков;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•Повышать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по гигиеническим требованиям в вопросах питания у детей и родителей;</a:t>
            </a:r>
          </a:p>
          <a:p>
            <a:pPr algn="just"/>
            <a:r>
              <a:rPr lang="ru-RU" sz="13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•Проводить </a:t>
            </a:r>
            <a:r>
              <a:rPr lang="ru-RU" sz="13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просветительскую работу среди родителей в вопросах организации рационального питания детей и подростков.</a:t>
            </a:r>
          </a:p>
        </p:txBody>
      </p:sp>
    </p:spTree>
    <p:extLst>
      <p:ext uri="{BB962C8B-B14F-4D97-AF65-F5344CB8AC3E}">
        <p14:creationId xmlns:p14="http://schemas.microsoft.com/office/powerpoint/2010/main" val="1093718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456240" cy="11430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образовательной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сформирована комиссия (включая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родительской общественности),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график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мероприятий по контролю за организацией горячего питания. </a:t>
            </a:r>
          </a:p>
        </p:txBody>
      </p:sp>
      <p:pic>
        <p:nvPicPr>
          <p:cNvPr id="20482" name="Picture 2" descr="C:\Users\DIREKTORSCHOOL\Desktop\29-11-2021_14-01-05\лямзин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0" b="26509"/>
          <a:stretch/>
        </p:blipFill>
        <p:spPr bwMode="auto">
          <a:xfrm>
            <a:off x="395536" y="1700808"/>
            <a:ext cx="2036683" cy="1757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3" name="Picture 3" descr="C:\Users\DIREKTORSCHOOL\Desktop\29-11-2021_14-01-05\IMG_7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2"/>
            <a:ext cx="26720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3428999"/>
            <a:ext cx="2376264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Управляющего Совета МБОУ «ШИ </a:t>
            </a:r>
            <a:r>
              <a:rPr lang="ru-RU" sz="14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 -</a:t>
            </a:r>
            <a:r>
              <a:rPr lang="ru-RU" sz="14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Лямзин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Викторович возглавляет комиссию по контроля за организацией и качеством питания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75750"/>
            <a:ext cx="256619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64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274638"/>
            <a:ext cx="8744273" cy="11430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график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мероприятий по контролю за организацией горячего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обучающихся и воспитанников. </a:t>
            </a:r>
            <a:endParaRPr lang="ru-RU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b="58463"/>
          <a:stretch/>
        </p:blipFill>
        <p:spPr bwMode="auto">
          <a:xfrm>
            <a:off x="755576" y="2060848"/>
            <a:ext cx="3345421" cy="180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531386">
            <a:off x="362669" y="3653422"/>
            <a:ext cx="2972560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контроль за организацией горячего питания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МБОУ «ШИ </a:t>
            </a:r>
            <a:r>
              <a:rPr lang="ru-RU" sz="1400" b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9220" name="Picture 4" descr="http://omolon-school.ru/images/2020-2021/Pitanie/ob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144"/>
            <a:ext cx="3390384" cy="19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omolon-school.ru/images/2020-2021/Pitanie/zavtr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08901"/>
            <a:ext cx="2855640" cy="19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mcdn.tvzvezda.ru/storage/news_other_images/2019/09/19/369a9862618d458f8eaf2fc5dd4c997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0" t="2348" r="10377"/>
          <a:stretch/>
        </p:blipFill>
        <p:spPr bwMode="auto">
          <a:xfrm>
            <a:off x="5220072" y="2095178"/>
            <a:ext cx="2674277" cy="22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396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DIREKTORSCHOOL\Desktop\29-11-2021_14-01-05\повара\image-30-11-21-11-37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89" y="1892086"/>
            <a:ext cx="2338536" cy="21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08"/>
            <a:ext cx="7696200" cy="11430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информационно-образовательных 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(просветительских) мероприятиях, направленных на формирование культуры здорового 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воспитанников.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DIREKTORSCHOOL\Desktop\29-11-2021_14-01-05\повара\image-30-11-21-11-44-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3" b="26195"/>
          <a:stretch/>
        </p:blipFill>
        <p:spPr bwMode="auto">
          <a:xfrm>
            <a:off x="755576" y="980728"/>
            <a:ext cx="2544581" cy="25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697715">
            <a:off x="944595" y="3169721"/>
            <a:ext cx="2539367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улинарный онлайн – поединок, посвящённый Дню Матери, «Супер мама»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:\Users\DIREKTORSCHOOL\Desktop\29-11-2021_14-01-05\повара\image-30-11-21-11-44-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1" b="31269"/>
          <a:stretch/>
        </p:blipFill>
        <p:spPr bwMode="auto">
          <a:xfrm>
            <a:off x="6300192" y="980728"/>
            <a:ext cx="2448272" cy="24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531386">
            <a:off x="6013307" y="3044092"/>
            <a:ext cx="2483888" cy="73866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Здоровья-2021. </a:t>
            </a:r>
          </a:p>
          <a:p>
            <a:pPr algn="ctr"/>
            <a:r>
              <a:rPr lang="ru-RU" sz="1400" b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учащихся 5-9 классов «Мы за ЗОЖ!»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7294" y="3855838"/>
            <a:ext cx="2756125" cy="73866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для учащихся начальных классов «Моё любимое блюдо»</a:t>
            </a:r>
          </a:p>
        </p:txBody>
      </p:sp>
      <p:pic>
        <p:nvPicPr>
          <p:cNvPr id="6150" name="Picture 6" descr="C:\Users\DIREKTORSCHOOL\Desktop\29-11-2021_14-01-05\повара\image-30-11-21-11-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93096"/>
            <a:ext cx="2172623" cy="199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DIREKTORSCHOOL\Desktop\29-11-2021_14-01-05\повара\image-30-11-21-11-42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65" y="4417798"/>
            <a:ext cx="2206526" cy="18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1093075">
            <a:off x="1442328" y="5819340"/>
            <a:ext cx="2872140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для воспитанников младшей группы «Руки моем мы всегда </a:t>
            </a:r>
            <a:r>
              <a:rPr lang="ru-RU" sz="1400" b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Мойдодыровы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друзья!»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531386">
            <a:off x="4468068" y="5927061"/>
            <a:ext cx="2814226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для воспитанников средней группы «Я и моё тело»</a:t>
            </a:r>
          </a:p>
        </p:txBody>
      </p:sp>
    </p:spTree>
    <p:extLst>
      <p:ext uri="{BB962C8B-B14F-4D97-AF65-F5344CB8AC3E}">
        <p14:creationId xmlns:p14="http://schemas.microsoft.com/office/powerpoint/2010/main" val="508081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9732" y="260648"/>
            <a:ext cx="5524636" cy="504056"/>
          </a:xfrm>
        </p:spPr>
        <p:txBody>
          <a:bodyPr/>
          <a:lstStyle/>
          <a:p>
            <a:pPr lvl="0" algn="ctr" eaLnBrk="1" hangingPunct="1"/>
            <a:r>
              <a:rPr lang="ru-RU" sz="2400" b="1" kern="1200" dirty="0" smtClean="0">
                <a:solidFill>
                  <a:srgbClr val="C7DCF4">
                    <a:lumMod val="2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Уроки здоровья и здорового питания</a:t>
            </a:r>
            <a:endParaRPr lang="ru-RU" sz="6600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473409" cy="159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531386">
            <a:off x="1270995" y="2857198"/>
            <a:ext cx="2483888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8 классе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170118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531386">
            <a:off x="4108642" y="3509830"/>
            <a:ext cx="2483888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 классе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16" y="1311831"/>
            <a:ext cx="240026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rot="531386">
            <a:off x="6529929" y="2975706"/>
            <a:ext cx="2483888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7 классе</a:t>
            </a:r>
          </a:p>
        </p:txBody>
      </p:sp>
      <p:pic>
        <p:nvPicPr>
          <p:cNvPr id="1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2758897" cy="182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 rot="531386">
            <a:off x="548437" y="5706605"/>
            <a:ext cx="2483888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классе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5104"/>
            <a:ext cx="3443962" cy="154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 rot="531386">
            <a:off x="4582149" y="5705320"/>
            <a:ext cx="2483888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соревнования для учащихся 5-9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766313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600256" cy="1143000"/>
          </a:xfrm>
        </p:spPr>
        <p:txBody>
          <a:bodyPr/>
          <a:lstStyle/>
          <a:p>
            <a:pPr algn="ctr"/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Доля (%) воспитанников и 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принявших в течение календарного года участие в 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информационно-образовательных </a:t>
            </a: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(просветительских) 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МБОУ </a:t>
            </a: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«ШИ </a:t>
            </a:r>
            <a:r>
              <a:rPr lang="ru-RU" sz="1400" b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009294"/>
              </p:ext>
            </p:extLst>
          </p:nvPr>
        </p:nvGraphicFramePr>
        <p:xfrm>
          <a:off x="827584" y="1628800"/>
          <a:ext cx="76962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6282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528248" cy="1143000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(%) работников 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«ШИ </a:t>
            </a:r>
            <a:r>
              <a:rPr lang="ru-RU" sz="1600" b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прошедших повышение квалификации (курсовую подготовку) по вопросам организации горячего питания.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255161"/>
              </p:ext>
            </p:extLst>
          </p:nvPr>
        </p:nvGraphicFramePr>
        <p:xfrm>
          <a:off x="539552" y="1844824"/>
          <a:ext cx="7848872" cy="119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3512"/>
                <a:gridCol w="2462680"/>
                <a:gridCol w="2462680"/>
              </a:tblGrid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курсы повышения квалификации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прошедших повышение квалификации</a:t>
                      </a:r>
                      <a:endParaRPr lang="ru-RU" sz="1000" b="1" dirty="0">
                        <a:solidFill>
                          <a:schemeClr val="accent5">
                            <a:lumMod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C7DCF4">
                            <a:lumMod val="25000"/>
                          </a:srgb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kumimoji="0" lang="ru-RU" sz="1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7DCF4">
                              <a:lumMod val="25000"/>
                            </a:srgb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Доля (%) работников 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0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Специалист в сфере закупок»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0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«Формирование культуры питания обучающихся»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RU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179">
            <a:off x="2936458" y="4195076"/>
            <a:ext cx="2907061" cy="198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:\Users\DIREKTORSCHOOL\Desktop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256">
            <a:off x="5583571" y="3777694"/>
            <a:ext cx="192258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214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312224" cy="634082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проведенных в образовательной организации мероприятий с родителями (законными представителями) по вопросам здорового питания.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4531"/>
            <a:ext cx="2615555" cy="19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73" y="908720"/>
            <a:ext cx="3498073" cy="156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8442" y="2216493"/>
            <a:ext cx="2872140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для детей и их родителей «Здоровое питание»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2492130"/>
            <a:ext cx="287214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Блиц – турнир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«Что любят ваши дети»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5345"/>
            <a:ext cx="3528392" cy="171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6093296"/>
            <a:ext cx="3312368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Чайрудяк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знакомство с блюдами народов Севера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20" y="4295968"/>
            <a:ext cx="4472264" cy="201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0117" y="6046877"/>
            <a:ext cx="287214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9 класс «Чем питаются ваши дети»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96745"/>
              </p:ext>
            </p:extLst>
          </p:nvPr>
        </p:nvGraphicFramePr>
        <p:xfrm>
          <a:off x="2771800" y="3015350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Подразделение детский сад</a:t>
                      </a:r>
                      <a:endParaRPr lang="ru-RU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Школа </a:t>
                      </a:r>
                      <a:endParaRPr lang="ru-RU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</a:rPr>
                        <a:t>Интернат </a:t>
                      </a:r>
                      <a:endParaRPr lang="ru-RU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 мероприятия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7 мероприятий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мероприятие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107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600256" cy="1143000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проведенном ремонте помещений пищеблока (столовой) 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«ШИ </a:t>
            </a:r>
            <a:r>
              <a:rPr lang="ru-RU" sz="16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приобретенном оборудовании, мебели, посуды и столовых принадлежностей.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866232" cy="214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4544253"/>
            <a:ext cx="80638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косметический ремонт;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Произведён необходимый ремонт столовой мебели;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Закуплена столовая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(салатники, суповые тарелки, десертные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арелки, кружки – по 120 штук),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(вилки, ложки) мерная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посуда.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6"/>
          <a:stretch/>
        </p:blipFill>
        <p:spPr bwMode="auto">
          <a:xfrm rot="5400000">
            <a:off x="5918364" y="1188170"/>
            <a:ext cx="2376264" cy="268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3848" y="2060848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83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Почему наша школа должна начинаться со столовой?</a:t>
            </a:r>
          </a:p>
        </p:txBody>
      </p:sp>
      <p:sp>
        <p:nvSpPr>
          <p:cNvPr id="10243" name="Текст 5"/>
          <p:cNvSpPr>
            <a:spLocks noGrp="1"/>
          </p:cNvSpPr>
          <p:nvPr>
            <p:ph type="body" sz="half" idx="1"/>
          </p:nvPr>
        </p:nvSpPr>
        <p:spPr>
          <a:xfrm>
            <a:off x="0" y="1000125"/>
            <a:ext cx="5436096" cy="5715000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Школьный возраст 6 - 15 лет - это период, когда ребенок становится взрослым. Это касается и его физического развития, 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психо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-эмоционального, и интеллектуального.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Происходит интенсивный рост всего организма.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Развиваются все основные системы: опорно-двигательная (особенно скелет), сердечно-сосудистая и нервная системы, идет увеличение мышечной массы, а также радикальная гормональная перестройка организма, связанная с половым созреванием подростка.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фоне всей физической перестройки повышаются школьные нагрузки на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психо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-эмоциональную сферу.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Возрастают напряжение, вызванное социальной адаптацией подростка. Ребёнок учится ответственности и самостоятельности, учится по-новому выстраивать свои отношения с людьми, осваивает правила взрослой жизни. </a:t>
            </a:r>
          </a:p>
          <a:p>
            <a:pPr algn="just">
              <a:buFontTx/>
              <a:buNone/>
            </a:pPr>
            <a:r>
              <a:rPr lang="ru-RU" sz="1800" b="1" i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Поэтому правильное питание и его грамотная организация — это то, что обеспечивает организм всеми ресурсами не только для роста и развития, но также для всех возрастающих нагрузок в школе и полового созревания.</a:t>
            </a:r>
          </a:p>
          <a:p>
            <a:endParaRPr lang="ru-RU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13784"/>
            <a:ext cx="3236913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3322842" cy="301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60848"/>
            <a:ext cx="4552156" cy="1143000"/>
          </a:xfrm>
        </p:spPr>
        <p:txBody>
          <a:bodyPr/>
          <a:lstStyle/>
          <a:p>
            <a:pPr algn="just"/>
            <a:r>
              <a:rPr lang="ru-RU" sz="1600" dirty="0" smtClean="0"/>
              <a:t>	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официальном сайте 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«ШИ </a:t>
            </a:r>
            <a:r>
              <a:rPr lang="ru-RU" sz="12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имеется </a:t>
            </a: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(вкладка), посвященная организации питания воспитанников и 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12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</a:t>
            </a: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содержит:</a:t>
            </a:r>
            <a:b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нормативно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документы федерального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регионального и муниципального уровней;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локальные акты МБОУ «ШИ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с.Омолон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регулирующие организацию питания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воспитанников;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график питания обучающихся ;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рекомендации «Что должно включать в себя горячее питание в школе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?», «Завтрак», 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Обед»;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двухнедельное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14-дневное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меню для обучающихся в возрасте от 7 до 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лет,  двухнедельное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14-дневное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меню для обучающихся в возрасте 12 лет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старше, экспертное заключение;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создании комиссии по контролю за организацией и качеством питания в МБОУ "ШИ с.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Омолон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«, акты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организации питания;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навыков и культуры здорового питания;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-ежедневное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горячего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omolon-school.ru/food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(нормативные документы, рекомендации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т.п., фотографии) регулярно обновляются.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589240"/>
            <a:ext cx="4536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omolon-school.ru/school/pitanie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7"/>
            <a:ext cx="3917560" cy="582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29911"/>
            <a:ext cx="4608512" cy="115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697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ОРГАНИЗАЦИИ ПИТАНИЯ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01208"/>
              </p:ext>
            </p:extLst>
          </p:nvPr>
        </p:nvGraphicFramePr>
        <p:xfrm>
          <a:off x="323528" y="764704"/>
          <a:ext cx="6336704" cy="39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051720" y="4797152"/>
            <a:ext cx="5832648" cy="170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96752"/>
            <a:ext cx="1505471" cy="256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8, 9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</p:txBody>
      </p:sp>
      <p:graphicFrame>
        <p:nvGraphicFramePr>
          <p:cNvPr id="10" name="Object 8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3358023"/>
              </p:ext>
            </p:extLst>
          </p:nvPr>
        </p:nvGraphicFramePr>
        <p:xfrm>
          <a:off x="179512" y="764704"/>
          <a:ext cx="8871272" cy="597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  <p:bldGraphic spid="10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sz="20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6, 7 </a:t>
            </a:r>
            <a:r>
              <a:rPr lang="ru-RU" sz="20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</p:txBody>
      </p:sp>
      <p:graphicFrame>
        <p:nvGraphicFramePr>
          <p:cNvPr id="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44236"/>
              </p:ext>
            </p:extLst>
          </p:nvPr>
        </p:nvGraphicFramePr>
        <p:xfrm>
          <a:off x="-50800" y="960438"/>
          <a:ext cx="9245600" cy="594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  <p:bldGraphic spid="1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</a:t>
            </a:r>
            <a:r>
              <a:rPr lang="ru-RU" sz="1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8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sz="18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КЛАССОВ</a:t>
            </a:r>
            <a:endParaRPr lang="ru-RU" sz="18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32609"/>
              </p:ext>
            </p:extLst>
          </p:nvPr>
        </p:nvGraphicFramePr>
        <p:xfrm>
          <a:off x="-50800" y="877888"/>
          <a:ext cx="9245600" cy="594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  <p:bldGraphic spid="11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5-9 КЛАССОВ</a:t>
            </a:r>
            <a:endParaRPr lang="ru-RU" sz="18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462651"/>
              </p:ext>
            </p:extLst>
          </p:nvPr>
        </p:nvGraphicFramePr>
        <p:xfrm>
          <a:off x="467544" y="1124744"/>
          <a:ext cx="8274000" cy="539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  <p:bldGraphic spid="12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224" y="2967335"/>
            <a:ext cx="85635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928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4"/>
          <p:cNvSpPr>
            <a:spLocks noGrp="1"/>
          </p:cNvSpPr>
          <p:nvPr>
            <p:ph/>
          </p:nvPr>
        </p:nvSpPr>
        <p:spPr>
          <a:xfrm>
            <a:off x="395536" y="214291"/>
            <a:ext cx="8534181" cy="53749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по организации школьного питания в МБОУ «ШИ </a:t>
            </a:r>
            <a:r>
              <a:rPr lang="ru-RU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с.Омолон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 smtClean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горячим питанием 100% </a:t>
            </a:r>
            <a:r>
              <a:rPr lang="ru-RU" sz="18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обучащихся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воспитанников школы.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Снижение заболеваемости детей и подростков алиментарно-зависимыми болезнями до 20%.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Совершенствование системы контроля качества и безопасности питания учащихся.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4.Развитие и укрепление материально-технической базы школьной столовой.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5.Организация пропаганды среди учащихся и их родителей принципов рационального здорового питания.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Воспитание культуры питания и здорового образа жизни у школьников.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Изучение вопроса о введении в школьный компонент базисного учебного плана интегрированного курса «Правильное питание» в рамках предметов «Окружающий мир», «Природоведение», «Биология», «Основы безопасности жизнедеятельности». </a:t>
            </a:r>
          </a:p>
          <a:p>
            <a:endParaRPr lang="ru-RU" sz="2800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019438"/>
            <a:ext cx="4055832" cy="155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УПРАВЛЕНИЯ </a:t>
            </a:r>
            <a:br>
              <a:rPr lang="ru-RU" sz="2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ШКОЛЫ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0441" y="1652304"/>
            <a:ext cx="8856984" cy="4605716"/>
            <a:chOff x="360" y="4830"/>
            <a:chExt cx="7560" cy="3380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4278" name="AutoShape 6"/>
            <p:cNvSpPr>
              <a:spLocks noChangeArrowheads="1"/>
            </p:cNvSpPr>
            <p:nvPr/>
          </p:nvSpPr>
          <p:spPr bwMode="auto">
            <a:xfrm>
              <a:off x="603" y="4830"/>
              <a:ext cx="2151" cy="866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2400" b="1" dirty="0" smtClean="0">
                  <a:solidFill>
                    <a:schemeClr val="accent3">
                      <a:lumMod val="25000"/>
                    </a:schemeClr>
                  </a:solidFill>
                  <a:latin typeface="Courier New" pitchFamily="49" charset="0"/>
                </a:rPr>
                <a:t>Управляющий совет школы</a:t>
              </a:r>
              <a:endParaRPr lang="ru-RU" sz="2400" b="1" dirty="0">
                <a:solidFill>
                  <a:schemeClr val="accent3">
                    <a:lumMod val="25000"/>
                  </a:schemeClr>
                </a:solidFill>
                <a:latin typeface="Courier New" pitchFamily="49" charset="0"/>
              </a:endParaRPr>
            </a:p>
          </p:txBody>
        </p:sp>
        <p:sp>
          <p:nvSpPr>
            <p:cNvPr id="54279" name="AutoShape 7"/>
            <p:cNvSpPr>
              <a:spLocks noChangeArrowheads="1"/>
            </p:cNvSpPr>
            <p:nvPr/>
          </p:nvSpPr>
          <p:spPr bwMode="auto">
            <a:xfrm>
              <a:off x="3148" y="4830"/>
              <a:ext cx="2110" cy="830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endParaRPr lang="ru-RU" sz="600" b="1" dirty="0">
                <a:latin typeface="Courier New" pitchFamily="49" charset="0"/>
              </a:endParaRPr>
            </a:p>
            <a:p>
              <a:pPr algn="ctr">
                <a:defRPr/>
              </a:pPr>
              <a:r>
                <a:rPr lang="ru-RU" sz="2400" b="1" dirty="0">
                  <a:solidFill>
                    <a:schemeClr val="accent3">
                      <a:lumMod val="25000"/>
                    </a:schemeClr>
                  </a:solidFill>
                  <a:latin typeface="Courier New" pitchFamily="49" charset="0"/>
                </a:rPr>
                <a:t>Директор</a:t>
              </a:r>
              <a:endParaRPr lang="ru-RU" sz="2400" dirty="0">
                <a:solidFill>
                  <a:schemeClr val="accent3">
                    <a:lumMod val="25000"/>
                  </a:schemeClr>
                </a:solidFill>
              </a:endParaRPr>
            </a:p>
          </p:txBody>
        </p:sp>
        <p:sp>
          <p:nvSpPr>
            <p:cNvPr id="54280" name="AutoShape 8"/>
            <p:cNvSpPr>
              <a:spLocks noChangeArrowheads="1"/>
            </p:cNvSpPr>
            <p:nvPr/>
          </p:nvSpPr>
          <p:spPr bwMode="auto">
            <a:xfrm>
              <a:off x="360" y="6149"/>
              <a:ext cx="2637" cy="1163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2400" b="1" dirty="0">
                  <a:solidFill>
                    <a:schemeClr val="accent3">
                      <a:lumMod val="25000"/>
                    </a:schemeClr>
                  </a:solidFill>
                  <a:latin typeface="Courier New" pitchFamily="49" charset="0"/>
                </a:rPr>
                <a:t>Ответственный за организацию питания</a:t>
              </a:r>
              <a:endParaRPr lang="ru-RU" sz="2400" dirty="0">
                <a:solidFill>
                  <a:schemeClr val="accent3">
                    <a:lumMod val="25000"/>
                  </a:schemeClr>
                </a:solidFill>
              </a:endParaRPr>
            </a:p>
          </p:txBody>
        </p:sp>
        <p:sp>
          <p:nvSpPr>
            <p:cNvPr id="54281" name="AutoShape 9"/>
            <p:cNvSpPr>
              <a:spLocks noChangeArrowheads="1"/>
            </p:cNvSpPr>
            <p:nvPr/>
          </p:nvSpPr>
          <p:spPr bwMode="auto">
            <a:xfrm>
              <a:off x="360" y="7380"/>
              <a:ext cx="2286" cy="830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2400" b="1" dirty="0">
                  <a:solidFill>
                    <a:schemeClr val="accent3">
                      <a:lumMod val="25000"/>
                    </a:schemeClr>
                  </a:solidFill>
                  <a:latin typeface="Courier New" pitchFamily="49" charset="0"/>
                </a:rPr>
                <a:t>Классный руководитель</a:t>
              </a:r>
              <a:endParaRPr lang="ru-RU" sz="2400" dirty="0">
                <a:solidFill>
                  <a:schemeClr val="accent3">
                    <a:lumMod val="25000"/>
                  </a:schemeClr>
                </a:solidFill>
              </a:endParaRPr>
            </a:p>
          </p:txBody>
        </p:sp>
        <p:sp>
          <p:nvSpPr>
            <p:cNvPr id="54282" name="AutoShape 10"/>
            <p:cNvSpPr>
              <a:spLocks noChangeArrowheads="1"/>
            </p:cNvSpPr>
            <p:nvPr/>
          </p:nvSpPr>
          <p:spPr bwMode="auto">
            <a:xfrm>
              <a:off x="3213" y="7379"/>
              <a:ext cx="2110" cy="831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2400" b="1" dirty="0">
                  <a:solidFill>
                    <a:schemeClr val="accent3">
                      <a:lumMod val="25000"/>
                    </a:schemeClr>
                  </a:solidFill>
                  <a:latin typeface="Courier New" pitchFamily="49" charset="0"/>
                </a:rPr>
                <a:t>Работники пищеблока</a:t>
              </a:r>
              <a:endParaRPr lang="ru-RU" sz="2400" dirty="0">
                <a:solidFill>
                  <a:schemeClr val="accent3">
                    <a:lumMod val="25000"/>
                  </a:schemeClr>
                </a:solidFill>
              </a:endParaRPr>
            </a:p>
          </p:txBody>
        </p:sp>
        <p:sp>
          <p:nvSpPr>
            <p:cNvPr id="54283" name="AutoShape 11"/>
            <p:cNvSpPr>
              <a:spLocks noChangeArrowheads="1"/>
            </p:cNvSpPr>
            <p:nvPr/>
          </p:nvSpPr>
          <p:spPr bwMode="auto">
            <a:xfrm>
              <a:off x="5810" y="6149"/>
              <a:ext cx="2110" cy="831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2400" b="1" dirty="0">
                  <a:solidFill>
                    <a:schemeClr val="accent3">
                      <a:lumMod val="25000"/>
                    </a:schemeClr>
                  </a:solidFill>
                  <a:latin typeface="Courier New" pitchFamily="49" charset="0"/>
                </a:rPr>
                <a:t>Дежурный учитель</a:t>
              </a:r>
              <a:endParaRPr lang="ru-RU" sz="2400" dirty="0">
                <a:solidFill>
                  <a:schemeClr val="accent3">
                    <a:lumMod val="25000"/>
                  </a:schemeClr>
                </a:solidFill>
              </a:endParaRPr>
            </a:p>
          </p:txBody>
        </p:sp>
        <p:sp>
          <p:nvSpPr>
            <p:cNvPr id="54284" name="AutoShape 12"/>
            <p:cNvSpPr>
              <a:spLocks noChangeArrowheads="1"/>
            </p:cNvSpPr>
            <p:nvPr/>
          </p:nvSpPr>
          <p:spPr bwMode="auto">
            <a:xfrm>
              <a:off x="5760" y="7200"/>
              <a:ext cx="2110" cy="830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ru-RU" sz="2400" b="1" dirty="0">
                  <a:solidFill>
                    <a:schemeClr val="accent3">
                      <a:lumMod val="25000"/>
                    </a:schemeClr>
                  </a:solidFill>
                  <a:latin typeface="Courier New" pitchFamily="49" charset="0"/>
                </a:rPr>
                <a:t>Дежурный класс</a:t>
              </a:r>
              <a:endParaRPr lang="ru-RU" sz="2400" dirty="0">
                <a:solidFill>
                  <a:schemeClr val="accent3">
                    <a:lumMod val="25000"/>
                  </a:schemeClr>
                </a:solidFill>
              </a:endParaRPr>
            </a:p>
          </p:txBody>
        </p:sp>
        <p:sp>
          <p:nvSpPr>
            <p:cNvPr id="54287" name="Line 15"/>
            <p:cNvSpPr>
              <a:spLocks noChangeShapeType="1"/>
            </p:cNvSpPr>
            <p:nvPr/>
          </p:nvSpPr>
          <p:spPr bwMode="auto">
            <a:xfrm flipH="1">
              <a:off x="1942" y="5817"/>
              <a:ext cx="2110" cy="49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288" name="Line 16"/>
            <p:cNvSpPr>
              <a:spLocks noChangeShapeType="1"/>
            </p:cNvSpPr>
            <p:nvPr/>
          </p:nvSpPr>
          <p:spPr bwMode="auto">
            <a:xfrm>
              <a:off x="1415" y="7312"/>
              <a:ext cx="25" cy="24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289" name="Line 17"/>
            <p:cNvSpPr>
              <a:spLocks noChangeShapeType="1"/>
            </p:cNvSpPr>
            <p:nvPr/>
          </p:nvSpPr>
          <p:spPr bwMode="auto">
            <a:xfrm>
              <a:off x="4052" y="5817"/>
              <a:ext cx="2637" cy="498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290" name="Line 18"/>
            <p:cNvSpPr>
              <a:spLocks noChangeShapeType="1"/>
            </p:cNvSpPr>
            <p:nvPr/>
          </p:nvSpPr>
          <p:spPr bwMode="auto">
            <a:xfrm>
              <a:off x="4052" y="5817"/>
              <a:ext cx="88" cy="303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291" name="Line 19"/>
            <p:cNvSpPr>
              <a:spLocks noChangeShapeType="1"/>
            </p:cNvSpPr>
            <p:nvPr/>
          </p:nvSpPr>
          <p:spPr bwMode="auto">
            <a:xfrm flipH="1">
              <a:off x="6660" y="6980"/>
              <a:ext cx="29" cy="22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6144887" y="1611343"/>
            <a:ext cx="2853960" cy="1171950"/>
          </a:xfrm>
          <a:prstGeom prst="cube">
            <a:avLst>
              <a:gd name="adj" fmla="val 25000"/>
            </a:avLst>
          </a:prstGeom>
          <a:ln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sz="600" b="1" dirty="0">
              <a:latin typeface="Courier New" pitchFamily="49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chemeClr val="accent3">
                    <a:lumMod val="25000"/>
                  </a:schemeClr>
                </a:solidFill>
                <a:latin typeface="Courier New" pitchFamily="49" charset="0"/>
              </a:rPr>
              <a:t>Родительский комитет школы</a:t>
            </a:r>
            <a:endParaRPr lang="ru-RU" sz="2000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3660317" y="3445808"/>
            <a:ext cx="2471989" cy="1132352"/>
          </a:xfrm>
          <a:prstGeom prst="cube">
            <a:avLst>
              <a:gd name="adj" fmla="val 25000"/>
            </a:avLst>
          </a:prstGeom>
          <a:ln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200" b="1" dirty="0" smtClean="0">
                <a:solidFill>
                  <a:schemeClr val="accent3">
                    <a:lumMod val="25000"/>
                  </a:schemeClr>
                </a:solidFill>
                <a:latin typeface="Courier New" pitchFamily="49" charset="0"/>
              </a:rPr>
              <a:t>Комиссия по контролю за организацией и качеством питания в МБОУ «ШИ </a:t>
            </a:r>
            <a:r>
              <a:rPr lang="ru-RU" sz="1200" b="1" dirty="0" err="1" smtClean="0">
                <a:solidFill>
                  <a:schemeClr val="accent3">
                    <a:lumMod val="25000"/>
                  </a:schemeClr>
                </a:solidFill>
                <a:latin typeface="Courier New" pitchFamily="49" charset="0"/>
              </a:rPr>
              <a:t>с.Омолон</a:t>
            </a:r>
            <a:r>
              <a:rPr lang="ru-RU" sz="1200" b="1" dirty="0" smtClean="0">
                <a:solidFill>
                  <a:schemeClr val="accent3">
                    <a:lumMod val="25000"/>
                  </a:schemeClr>
                </a:solidFill>
                <a:latin typeface="Courier New" pitchFamily="49" charset="0"/>
              </a:rPr>
              <a:t>»</a:t>
            </a:r>
            <a:endParaRPr lang="ru-RU" sz="1200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4647721" y="4532709"/>
            <a:ext cx="0" cy="59295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2415235" y="2251590"/>
            <a:ext cx="874606" cy="3918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>
            <a:off x="5693944" y="2527548"/>
            <a:ext cx="450943" cy="33929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H="1">
            <a:off x="2490618" y="2527548"/>
            <a:ext cx="931194" cy="304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H="1" flipV="1">
            <a:off x="5744013" y="2458258"/>
            <a:ext cx="484171" cy="22169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33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4186" y="116632"/>
            <a:ext cx="4650298" cy="416096"/>
          </a:xfrm>
        </p:spPr>
        <p:txBody>
          <a:bodyPr/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пищеблока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DIREKTORSCHOOL\Desktop\29-11-2021_14-01-05\повара\image-30-11-21-11-56-2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9" b="19114"/>
          <a:stretch/>
        </p:blipFill>
        <p:spPr bwMode="auto">
          <a:xfrm>
            <a:off x="2987824" y="570035"/>
            <a:ext cx="2448272" cy="277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IREKTORSCHOOL\Desktop\29-11-2021_14-01-05\повара\image-30-11-21-11-58-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3" t="33141" r="3280" b="3359"/>
          <a:stretch/>
        </p:blipFill>
        <p:spPr bwMode="auto">
          <a:xfrm>
            <a:off x="323528" y="3649186"/>
            <a:ext cx="1421935" cy="27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IREKTORSCHOOL\Desktop\29-11-2021_14-01-05\повара\image-30-11-21-11-55-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32146" b="6786"/>
          <a:stretch/>
        </p:blipFill>
        <p:spPr bwMode="auto">
          <a:xfrm>
            <a:off x="2051719" y="3678946"/>
            <a:ext cx="1569449" cy="273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DIREKTORSCHOOL\Desktop\29-11-2021_14-01-05\повара\image-30-11-21-11-55-7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r="31548"/>
          <a:stretch/>
        </p:blipFill>
        <p:spPr bwMode="auto">
          <a:xfrm>
            <a:off x="6470163" y="848062"/>
            <a:ext cx="1772552" cy="26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DIREKTORSCHOOL\Desktop\29-11-2021_14-01-05\image-30-11-21-11-29-2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0" t="6272" r="50000"/>
          <a:stretch/>
        </p:blipFill>
        <p:spPr bwMode="auto">
          <a:xfrm>
            <a:off x="3779912" y="3678946"/>
            <a:ext cx="2055960" cy="24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DIREKTORSCHOOL\Desktop\29-11-2021_14-01-05\свисенк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63" r="13685"/>
          <a:stretch/>
        </p:blipFill>
        <p:spPr bwMode="auto">
          <a:xfrm>
            <a:off x="394258" y="676744"/>
            <a:ext cx="1801478" cy="27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DIREKTORSCHOOL\Desktop\29-11-2021_14-01-05\свисенко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48"/>
          <a:stretch/>
        </p:blipFill>
        <p:spPr bwMode="auto">
          <a:xfrm>
            <a:off x="6286597" y="3678946"/>
            <a:ext cx="1871431" cy="264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5119" y="6130099"/>
            <a:ext cx="1814793" cy="55399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Повар </a:t>
            </a:r>
          </a:p>
          <a:p>
            <a:pPr algn="ctr"/>
            <a:r>
              <a:rPr lang="ru-RU" sz="10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Дьячкова</a:t>
            </a:r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Алексеевна</a:t>
            </a:r>
            <a:endParaRPr lang="ru-RU" sz="10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453" y="6080653"/>
            <a:ext cx="1814793" cy="55399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Повар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Коптелова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Валерьевна</a:t>
            </a:r>
            <a:endParaRPr lang="ru-RU" sz="10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6239" y="5863278"/>
            <a:ext cx="1814793" cy="55399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столовой  </a:t>
            </a:r>
          </a:p>
          <a:p>
            <a:pPr algn="ctr"/>
            <a:r>
              <a:rPr lang="ru-RU" sz="10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Слепцова</a:t>
            </a:r>
            <a:endParaRPr lang="ru-RU" sz="1000" b="1" dirty="0" smtClean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Клавдия Валентиновна</a:t>
            </a:r>
            <a:endParaRPr lang="ru-RU" sz="10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4915" y="5931277"/>
            <a:ext cx="1814793" cy="55399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Повар </a:t>
            </a:r>
          </a:p>
          <a:p>
            <a:pPr algn="ctr"/>
            <a:r>
              <a:rPr lang="ru-RU" sz="10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Свисенко</a:t>
            </a:r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Ирина Викторовна</a:t>
            </a:r>
            <a:endParaRPr lang="ru-RU" sz="10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318" y="2920274"/>
            <a:ext cx="1814793" cy="55399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Кухрабочая</a:t>
            </a:r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Эттыргина</a:t>
            </a:r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Михайловна </a:t>
            </a:r>
            <a:endParaRPr lang="ru-RU" sz="10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5856" y="2891335"/>
            <a:ext cx="1814793" cy="55399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производством Махортова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Андреевна</a:t>
            </a:r>
            <a:endParaRPr lang="ru-RU" sz="10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6811" y="2927297"/>
            <a:ext cx="1814793" cy="55399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Кухрабочая</a:t>
            </a:r>
            <a:r>
              <a:rPr lang="ru-RU" sz="1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Фадеева </a:t>
            </a:r>
          </a:p>
          <a:p>
            <a:pPr algn="ctr"/>
            <a:r>
              <a:rPr lang="ru-RU" sz="10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Анатольевна</a:t>
            </a:r>
            <a:endParaRPr lang="ru-RU" sz="10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01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728792" cy="63408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 и подсобные помещения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Users\DIREKTORSCHOOL\Desktop\29-11-2021_14-01-05\повара\image-30-11-21-11-47-3.jpe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9" b="9104"/>
          <a:stretch/>
        </p:blipFill>
        <p:spPr bwMode="auto">
          <a:xfrm>
            <a:off x="2987824" y="3335862"/>
            <a:ext cx="2251845" cy="30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IREKTORSCHOOL\Desktop\29-11-2021_14-01-05\повара\image-30-11-21-11-52-3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52440"/>
            <a:ext cx="1648851" cy="319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6" y="3140967"/>
            <a:ext cx="1541528" cy="342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C:\Users\DIREKTORSCHOOL\Desktop\29-11-2021_14-01-05\PHOTO-2021-09-09-12-36-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" y="554732"/>
            <a:ext cx="183620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DIREKTORSCHOOL\Desktop\29-11-2021_14-01-05\image-30-11-21-11-29-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33180"/>
            <a:ext cx="4490466" cy="206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15816" y="6103984"/>
            <a:ext cx="2376264" cy="30777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Хлебный цех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848" y="6280401"/>
            <a:ext cx="2376264" cy="30777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Мясной  цех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8144" y="6102495"/>
            <a:ext cx="2376264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Складские помещения, холодильники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848" y="2764290"/>
            <a:ext cx="2376264" cy="30777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Раздаточная 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2738840"/>
            <a:ext cx="2376264" cy="30777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8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696200" cy="11430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будни нашей школьной столовой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993395" cy="260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DIREKTORSCHOOL\Desktop\29-11-2021_14-01-05\повара\image-30-11-21-11-56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3647728" cy="164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3719736" cy="278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1297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09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3"/>
          <p:cNvSpPr>
            <a:spLocks noGrp="1"/>
          </p:cNvSpPr>
          <p:nvPr>
            <p:ph type="title"/>
          </p:nvPr>
        </p:nvSpPr>
        <p:spPr>
          <a:xfrm>
            <a:off x="0" y="116632"/>
            <a:ext cx="9067800" cy="93610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Школьная столовая играет огромную роль – так как именно эстетический вид столовой и соблюдение детьми культуры питания являются залогом правильного питания.</a:t>
            </a:r>
            <a:endParaRPr lang="ru-RU" sz="2000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2290" name="Picture 2" descr="C:\Users\DIREKTORSCHOOL\Desktop\29-11-2021_14-01-05\image-30-11-21-11-3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55" y="1678160"/>
            <a:ext cx="3045009" cy="16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IREKTORSCHOOL\Desktop\29-11-2021_14-01-05\image-30-11-21-11-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166690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DIREKTORSCHOOL\Desktop\29-11-2021_14-01-05\image-30-11-21-11-30-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7032"/>
            <a:ext cx="2592288" cy="264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91680" y="3429000"/>
            <a:ext cx="2376264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Моем руки перед едой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7566" y="5949280"/>
            <a:ext cx="2376264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приём пищи –это здорово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104" y="5841558"/>
            <a:ext cx="3312368" cy="73866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столовая - это очень уютное,  любимое место многих </a:t>
            </a:r>
            <a:r>
              <a:rPr lang="ru-RU" sz="1400" b="1" dirty="0" err="1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обучащихся</a:t>
            </a:r>
            <a:r>
              <a:rPr lang="ru-RU" sz="14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воспитанников</a:t>
            </a:r>
            <a:endParaRPr lang="ru-RU" sz="1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22944"/>
            <a:ext cx="2669667" cy="402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 descr="C:\Users\DIREKTORSCHOOL\Desktop\29-11-2021_14-01-05\image-30-11-21-11-30-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1234858" cy="26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456240" cy="11430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Оформлены информационные стенды «Здоровое питание -  успешное образование», «Меню», «Правила поведения в столовой»</a:t>
            </a:r>
            <a:endParaRPr lang="ru-RU" sz="2800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5004021" cy="281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t="25760" b="19443"/>
          <a:stretch/>
        </p:blipFill>
        <p:spPr bwMode="auto">
          <a:xfrm>
            <a:off x="5508104" y="2200868"/>
            <a:ext cx="2808312" cy="420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18478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287561"/>
      </p:ext>
    </p:extLst>
  </p:cSld>
  <p:clrMapOvr>
    <a:masterClrMapping/>
  </p:clrMapOvr>
</p:sld>
</file>

<file path=ppt/theme/theme1.xml><?xml version="1.0" encoding="utf-8"?>
<a:theme xmlns:a="http://schemas.openxmlformats.org/drawingml/2006/main" name="ind_0568_slide">
  <a:themeElements>
    <a:clrScheme name="Тема Office 3">
      <a:dk1>
        <a:srgbClr val="000000"/>
      </a:dk1>
      <a:lt1>
        <a:srgbClr val="FAF0E6"/>
      </a:lt1>
      <a:dk2>
        <a:srgbClr val="000000"/>
      </a:dk2>
      <a:lt2>
        <a:srgbClr val="8C8C8C"/>
      </a:lt2>
      <a:accent1>
        <a:srgbClr val="91BFED"/>
      </a:accent1>
      <a:accent2>
        <a:srgbClr val="90ECDA"/>
      </a:accent2>
      <a:accent3>
        <a:srgbClr val="FCF6F0"/>
      </a:accent3>
      <a:accent4>
        <a:srgbClr val="000000"/>
      </a:accent4>
      <a:accent5>
        <a:srgbClr val="C7DCF4"/>
      </a:accent5>
      <a:accent6>
        <a:srgbClr val="82D6C5"/>
      </a:accent6>
      <a:hlink>
        <a:srgbClr val="384BDB"/>
      </a:hlink>
      <a:folHlink>
        <a:srgbClr val="DB8A38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AF0E6"/>
        </a:lt1>
        <a:dk2>
          <a:srgbClr val="000000"/>
        </a:dk2>
        <a:lt2>
          <a:srgbClr val="8C8C8C"/>
        </a:lt2>
        <a:accent1>
          <a:srgbClr val="E9BD91"/>
        </a:accent1>
        <a:accent2>
          <a:srgbClr val="CE9A63"/>
        </a:accent2>
        <a:accent3>
          <a:srgbClr val="FCF6F0"/>
        </a:accent3>
        <a:accent4>
          <a:srgbClr val="000000"/>
        </a:accent4>
        <a:accent5>
          <a:srgbClr val="F2DBC7"/>
        </a:accent5>
        <a:accent6>
          <a:srgbClr val="BA8B59"/>
        </a:accent6>
        <a:hlink>
          <a:srgbClr val="AD6521"/>
        </a:hlink>
        <a:folHlink>
          <a:srgbClr val="6B4D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AF0E6"/>
        </a:lt1>
        <a:dk2>
          <a:srgbClr val="000000"/>
        </a:dk2>
        <a:lt2>
          <a:srgbClr val="8C8C8C"/>
        </a:lt2>
        <a:accent1>
          <a:srgbClr val="F2E540"/>
        </a:accent1>
        <a:accent2>
          <a:srgbClr val="FFC081"/>
        </a:accent2>
        <a:accent3>
          <a:srgbClr val="FCF6F0"/>
        </a:accent3>
        <a:accent4>
          <a:srgbClr val="000000"/>
        </a:accent4>
        <a:accent5>
          <a:srgbClr val="F7F0AF"/>
        </a:accent5>
        <a:accent6>
          <a:srgbClr val="E7AE74"/>
        </a:accent6>
        <a:hlink>
          <a:srgbClr val="DB9C38"/>
        </a:hlink>
        <a:folHlink>
          <a:srgbClr val="DD523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AF0E6"/>
        </a:lt1>
        <a:dk2>
          <a:srgbClr val="000000"/>
        </a:dk2>
        <a:lt2>
          <a:srgbClr val="8C8C8C"/>
        </a:lt2>
        <a:accent1>
          <a:srgbClr val="91BFED"/>
        </a:accent1>
        <a:accent2>
          <a:srgbClr val="90ECDA"/>
        </a:accent2>
        <a:accent3>
          <a:srgbClr val="FCF6F0"/>
        </a:accent3>
        <a:accent4>
          <a:srgbClr val="000000"/>
        </a:accent4>
        <a:accent5>
          <a:srgbClr val="C7DCF4"/>
        </a:accent5>
        <a:accent6>
          <a:srgbClr val="82D6C5"/>
        </a:accent6>
        <a:hlink>
          <a:srgbClr val="384BDB"/>
        </a:hlink>
        <a:folHlink>
          <a:srgbClr val="DB8A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AF0E6"/>
        </a:lt1>
        <a:dk2>
          <a:srgbClr val="000000"/>
        </a:dk2>
        <a:lt2>
          <a:srgbClr val="8C8C8C"/>
        </a:lt2>
        <a:accent1>
          <a:srgbClr val="FFEA81"/>
        </a:accent1>
        <a:accent2>
          <a:srgbClr val="FFC081"/>
        </a:accent2>
        <a:accent3>
          <a:srgbClr val="FCF6F0"/>
        </a:accent3>
        <a:accent4>
          <a:srgbClr val="000000"/>
        </a:accent4>
        <a:accent5>
          <a:srgbClr val="FFF3C1"/>
        </a:accent5>
        <a:accent6>
          <a:srgbClr val="E7AE74"/>
        </a:accent6>
        <a:hlink>
          <a:srgbClr val="388ADB"/>
        </a:hlink>
        <a:folHlink>
          <a:srgbClr val="9C3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C8C8C"/>
        </a:lt2>
        <a:accent1>
          <a:srgbClr val="E9BD91"/>
        </a:accent1>
        <a:accent2>
          <a:srgbClr val="CE9A63"/>
        </a:accent2>
        <a:accent3>
          <a:srgbClr val="FFFFFF"/>
        </a:accent3>
        <a:accent4>
          <a:srgbClr val="000000"/>
        </a:accent4>
        <a:accent5>
          <a:srgbClr val="F2DBC7"/>
        </a:accent5>
        <a:accent6>
          <a:srgbClr val="BA8B59"/>
        </a:accent6>
        <a:hlink>
          <a:srgbClr val="AD6521"/>
        </a:hlink>
        <a:folHlink>
          <a:srgbClr val="6B4D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C8C8C"/>
        </a:lt2>
        <a:accent1>
          <a:srgbClr val="F2E540"/>
        </a:accent1>
        <a:accent2>
          <a:srgbClr val="FFC081"/>
        </a:accent2>
        <a:accent3>
          <a:srgbClr val="FFFFFF"/>
        </a:accent3>
        <a:accent4>
          <a:srgbClr val="000000"/>
        </a:accent4>
        <a:accent5>
          <a:srgbClr val="F7F0AF"/>
        </a:accent5>
        <a:accent6>
          <a:srgbClr val="E7AE74"/>
        </a:accent6>
        <a:hlink>
          <a:srgbClr val="DB9C38"/>
        </a:hlink>
        <a:folHlink>
          <a:srgbClr val="DD523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C8C8C"/>
        </a:lt2>
        <a:accent1>
          <a:srgbClr val="91BFED"/>
        </a:accent1>
        <a:accent2>
          <a:srgbClr val="90ECDA"/>
        </a:accent2>
        <a:accent3>
          <a:srgbClr val="FFFFFF"/>
        </a:accent3>
        <a:accent4>
          <a:srgbClr val="000000"/>
        </a:accent4>
        <a:accent5>
          <a:srgbClr val="C7DCF4"/>
        </a:accent5>
        <a:accent6>
          <a:srgbClr val="82D6C5"/>
        </a:accent6>
        <a:hlink>
          <a:srgbClr val="384BDB"/>
        </a:hlink>
        <a:folHlink>
          <a:srgbClr val="DB8A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8C8C8C"/>
        </a:lt2>
        <a:accent1>
          <a:srgbClr val="FFEA81"/>
        </a:accent1>
        <a:accent2>
          <a:srgbClr val="FFC081"/>
        </a:accent2>
        <a:accent3>
          <a:srgbClr val="FFFFFF"/>
        </a:accent3>
        <a:accent4>
          <a:srgbClr val="000000"/>
        </a:accent4>
        <a:accent5>
          <a:srgbClr val="FFF3C1"/>
        </a:accent5>
        <a:accent6>
          <a:srgbClr val="E7AE74"/>
        </a:accent6>
        <a:hlink>
          <a:srgbClr val="388ADB"/>
        </a:hlink>
        <a:folHlink>
          <a:srgbClr val="9C3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ind_0568_slide</Template>
  <TotalTime>9520</TotalTime>
  <Words>1185</Words>
  <Application>Microsoft Office PowerPoint</Application>
  <PresentationFormat>Экран (4:3)</PresentationFormat>
  <Paragraphs>236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ind_0568_slide</vt:lpstr>
      <vt:lpstr>Презентация PowerPoint</vt:lpstr>
      <vt:lpstr>Почему наша школа должна начинаться со столовой?</vt:lpstr>
      <vt:lpstr>Презентация PowerPoint</vt:lpstr>
      <vt:lpstr>СТРУКТУРА УПРАВЛЕНИЯ  ПИТАНИЕМ ШКОЛЫ</vt:lpstr>
      <vt:lpstr>Работники пищеблока</vt:lpstr>
      <vt:lpstr>Пищеблок и подсобные помещения</vt:lpstr>
      <vt:lpstr>Рабочие будни нашей школьной столовой</vt:lpstr>
      <vt:lpstr> Школьная столовая играет огромную роль – так как именно эстетический вид столовой и соблюдение детьми культуры питания являются залогом правильного питания.</vt:lpstr>
      <vt:lpstr>Оформлены информационные стенды «Здоровое питание -  успешное образование», «Меню», «Правила поведения в столовой»</vt:lpstr>
      <vt:lpstr>Презентация PowerPoint</vt:lpstr>
      <vt:lpstr>В МБОУ «ШИ с.Омолон» разработана и утверждена программа по формированию культуры здорового питания воспитанников и обучающихся. </vt:lpstr>
      <vt:lpstr>В нашей образовательной организации сформирована комиссия (включая представителей родительской общественности), разработан и утвержден график проведения мероприятий по контролю за организацией горячего питания. </vt:lpstr>
      <vt:lpstr>Разработан и утвержден график проведения мероприятий по контролю за организацией горячего питания обучающихся и воспитанников. </vt:lpstr>
      <vt:lpstr>Участие в информационно-образовательных (просветительских) мероприятиях, направленных на формирование культуры здорового питания воспитанников. </vt:lpstr>
      <vt:lpstr>Уроки здоровья и здорового питания</vt:lpstr>
      <vt:lpstr>Доля (%) воспитанников и обучающихся, принявших в течение календарного года участие в информационно-образовательных (просветительских) мероприятиях МБОУ «ШИ с.Омолон» </vt:lpstr>
      <vt:lpstr>Доля (%) работников МБОУ «ШИ с.Омолон», прошедших повышение квалификации (курсовую подготовку) по вопросам организации горячего питания.</vt:lpstr>
      <vt:lpstr>Число проведенных в образовательной организации мероприятий с родителями (законными представителями) по вопросам здорового питания.</vt:lpstr>
      <vt:lpstr>Сведения о проведенном ремонте помещений пищеблока (столовой) МБОУ «ШИ с.Омолон», приобретенном оборудовании, мебели, посуды и столовых принадлежностей.</vt:lpstr>
      <vt:lpstr> На официальном сайте МБОУ «ШИ с.Омолон» имеется раздел (вкладка), посвященная организации питания воспитанников и обучающихся, которая содержит:  - нормативно - правовые документы федерального, регионального и муниципального уровней; - локальные акты МБОУ «ШИ с.Омолон», регулирующие организацию питания обучающихся и воспитанников; - график питания обучающихся ; - рекомендации «Что должно включать в себя горячее питание в школе?», «Завтрак», «Обед»; - двухнедельное (14-дневное) меню для обучающихся в возрасте от 7 до 11 лет,  двухнедельное (14-дневное) меню для обучающихся в возрасте 12 лет и старше, экспертное заключение;  -приказ о создании комиссии по контролю за организацией и качеством питания в МБОУ "ШИ с. Омолон«, акты проверки организации питания; - работа по формированию навыков и культуры здорового питания; -ежедневное меню горячего питания http://omolon-school.ru/food  .   Различные материалы (нормативные документы, рекомендации и т.п., фотографии) регулярно обновляются.</vt:lpstr>
      <vt:lpstr>ДИАГРАММА ОРГАНИЗАЦИИ ПИТАНИЯ</vt:lpstr>
      <vt:lpstr>РЕЗУЛЬТАТЫ АНКЕТИРОВАНИЯ СРЕДИ УЧАЩИХСЯ 8, 9 КЛАССОВ</vt:lpstr>
      <vt:lpstr>РЕЗУЛЬТАТЫ АНКЕТИРОВАНИЯ СРЕДИ УЧАЩИХСЯ 6, 7 КЛАССОВ</vt:lpstr>
      <vt:lpstr>РЕЗУЛЬТАТЫ АНКЕТИРОВАНИЯ СРЕДИ УЧАЩИХСЯ 5 КЛАССОВ</vt:lpstr>
      <vt:lpstr>РЕЗУЛЬТАТЫ АНКЕТИРОВАНИЯ СРЕДИ УЧАЩИХСЯ 5-9 КЛАССОВ</vt:lpstr>
      <vt:lpstr>Презентация PowerPoint</vt:lpstr>
    </vt:vector>
  </TitlesOfParts>
  <Company>Class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питания в ГУО «УПК Заболотские ясли-сад-общеобразовательная средняя школа»</dc:title>
  <dc:creator>User</dc:creator>
  <cp:lastModifiedBy>DIREKTORSCHOOL</cp:lastModifiedBy>
  <cp:revision>193</cp:revision>
  <cp:lastPrinted>1601-01-01T00:00:00Z</cp:lastPrinted>
  <dcterms:created xsi:type="dcterms:W3CDTF">2011-09-20T08:31:50Z</dcterms:created>
  <dcterms:modified xsi:type="dcterms:W3CDTF">2021-12-01T11:16:35Z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